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87" r:id="rId5"/>
    <p:sldId id="256" r:id="rId6"/>
    <p:sldId id="267" r:id="rId7"/>
    <p:sldId id="268" r:id="rId8"/>
    <p:sldId id="258" r:id="rId9"/>
    <p:sldId id="277" r:id="rId10"/>
    <p:sldId id="278" r:id="rId11"/>
    <p:sldId id="281" r:id="rId12"/>
    <p:sldId id="280" r:id="rId13"/>
    <p:sldId id="279" r:id="rId14"/>
    <p:sldId id="282" r:id="rId15"/>
    <p:sldId id="285" r:id="rId16"/>
    <p:sldId id="286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cheline Lips-Maas" userId="b5a1580a-137c-4233-987d-1e30c7ee38e1" providerId="ADAL" clId="{D7E43240-13FA-4B7E-A24C-CE3754116D7E}"/>
    <pc:docChg chg="modSld sldOrd">
      <pc:chgData name="Mecheline Lips-Maas" userId="b5a1580a-137c-4233-987d-1e30c7ee38e1" providerId="ADAL" clId="{D7E43240-13FA-4B7E-A24C-CE3754116D7E}" dt="2023-05-31T09:10:38.890" v="1"/>
      <pc:docMkLst>
        <pc:docMk/>
      </pc:docMkLst>
      <pc:sldChg chg="ord">
        <pc:chgData name="Mecheline Lips-Maas" userId="b5a1580a-137c-4233-987d-1e30c7ee38e1" providerId="ADAL" clId="{D7E43240-13FA-4B7E-A24C-CE3754116D7E}" dt="2023-05-31T09:10:38.890" v="1"/>
        <pc:sldMkLst>
          <pc:docMk/>
          <pc:sldMk cId="3103303175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45D0E-6CE5-4CEF-B4F7-DB8AB7D063C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A1B6-C171-4684-B46C-F42079A213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19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70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76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81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13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60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85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69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59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23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50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185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32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C31C5-080B-D75A-1031-680D7A01C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470025"/>
          </a:xfrm>
        </p:spPr>
        <p:txBody>
          <a:bodyPr/>
          <a:lstStyle/>
          <a:p>
            <a:r>
              <a:rPr lang="nl-NL" dirty="0"/>
              <a:t>4.2 Verpakken</a:t>
            </a:r>
          </a:p>
        </p:txBody>
      </p:sp>
      <p:pic>
        <p:nvPicPr>
          <p:cNvPr id="1026" name="Picture 2" descr="Twente Milieu | Verpakkingen">
            <a:extLst>
              <a:ext uri="{FF2B5EF4-FFF2-40B4-BE49-F238E27FC236}">
                <a16:creationId xmlns:a16="http://schemas.microsoft.com/office/drawing/2014/main" id="{41241EAA-1BC5-15A6-1A69-38013F34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96341"/>
            <a:ext cx="5990629" cy="48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67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86B44-246D-34C1-F213-82566B06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Plastic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A4A8C-FEFC-F8B6-5510-C7717722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0" y="1156668"/>
            <a:ext cx="3870548" cy="3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ioplastics: Advantages, Disadvantages, Trends, and more - Ecofriend">
            <a:extLst>
              <a:ext uri="{FF2B5EF4-FFF2-40B4-BE49-F238E27FC236}">
                <a16:creationId xmlns:a16="http://schemas.microsoft.com/office/drawing/2014/main" id="{1CA7AF71-D8B3-48E4-C43F-A84856959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 b="25146"/>
          <a:stretch/>
        </p:blipFill>
        <p:spPr bwMode="auto">
          <a:xfrm>
            <a:off x="2267744" y="4152803"/>
            <a:ext cx="6767991" cy="261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abels – European Bioplastics e.V.">
            <a:extLst>
              <a:ext uri="{FF2B5EF4-FFF2-40B4-BE49-F238E27FC236}">
                <a16:creationId xmlns:a16="http://schemas.microsoft.com/office/drawing/2014/main" id="{A52792E2-9ADD-11F1-D442-498627DD2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20183"/>
            <a:ext cx="1538486" cy="207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42EA5C-4AB6-A008-8560-76EAA4578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490" y="30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0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15096-52D0-C384-4001-6E3A5D982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Laminaat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0B7E902-20ED-77B8-D1EF-EB6E73189371}"/>
              </a:ext>
            </a:extLst>
          </p:cNvPr>
          <p:cNvSpPr txBox="1"/>
          <p:nvPr/>
        </p:nvSpPr>
        <p:spPr>
          <a:xfrm>
            <a:off x="1403648" y="148478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= samenvoegen van verschillende materialen tot één verpakking:</a:t>
            </a:r>
          </a:p>
        </p:txBody>
      </p:sp>
      <p:pic>
        <p:nvPicPr>
          <p:cNvPr id="5" name="Picture 2" descr="Afbeeldingsresultaat voor plastic zak">
            <a:extLst>
              <a:ext uri="{FF2B5EF4-FFF2-40B4-BE49-F238E27FC236}">
                <a16:creationId xmlns:a16="http://schemas.microsoft.com/office/drawing/2014/main" id="{2916D376-D07D-3822-F2B0-71F3A7AE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03" y="1897947"/>
            <a:ext cx="1652245" cy="218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D5EBFE6-1257-21D8-0C8F-DC38764CB48B}"/>
              </a:ext>
            </a:extLst>
          </p:cNvPr>
          <p:cNvSpPr txBox="1"/>
          <p:nvPr/>
        </p:nvSpPr>
        <p:spPr>
          <a:xfrm>
            <a:off x="6090796" y="2739517"/>
            <a:ext cx="993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+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868CEDF-9B04-DB0A-23C6-90A18B6F40BD}"/>
              </a:ext>
            </a:extLst>
          </p:cNvPr>
          <p:cNvSpPr txBox="1"/>
          <p:nvPr/>
        </p:nvSpPr>
        <p:spPr>
          <a:xfrm>
            <a:off x="3045254" y="5157192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=</a:t>
            </a:r>
          </a:p>
        </p:txBody>
      </p:sp>
      <p:pic>
        <p:nvPicPr>
          <p:cNvPr id="8" name="Picture 8" descr="Afbeeldingsresultaat voor vruchtensap pak">
            <a:extLst>
              <a:ext uri="{FF2B5EF4-FFF2-40B4-BE49-F238E27FC236}">
                <a16:creationId xmlns:a16="http://schemas.microsoft.com/office/drawing/2014/main" id="{9986BA05-366A-1503-481D-F2E47185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67" y="420211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aluminium verpakking">
            <a:extLst>
              <a:ext uri="{FF2B5EF4-FFF2-40B4-BE49-F238E27FC236}">
                <a16:creationId xmlns:a16="http://schemas.microsoft.com/office/drawing/2014/main" id="{AD7E8889-0944-534B-06E1-242312DED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18080"/>
          <a:stretch/>
        </p:blipFill>
        <p:spPr bwMode="auto">
          <a:xfrm>
            <a:off x="251520" y="2352807"/>
            <a:ext cx="2577710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A577628-F2EF-ABDB-76B3-B9361EE0CB12}"/>
              </a:ext>
            </a:extLst>
          </p:cNvPr>
          <p:cNvSpPr txBox="1"/>
          <p:nvPr/>
        </p:nvSpPr>
        <p:spPr>
          <a:xfrm>
            <a:off x="2829230" y="2723133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+</a:t>
            </a:r>
          </a:p>
        </p:txBody>
      </p:sp>
      <p:pic>
        <p:nvPicPr>
          <p:cNvPr id="11" name="Picture 4" descr="Afbeeldingsresultaat voor papieren verpakking">
            <a:extLst>
              <a:ext uri="{FF2B5EF4-FFF2-40B4-BE49-F238E27FC236}">
                <a16:creationId xmlns:a16="http://schemas.microsoft.com/office/drawing/2014/main" id="{46E0CC8D-432A-628B-D1B1-48768B140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6"/>
          <a:stretch/>
        </p:blipFill>
        <p:spPr bwMode="auto">
          <a:xfrm>
            <a:off x="3479120" y="2075033"/>
            <a:ext cx="2689815" cy="20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EB46C3-BBEF-13CC-D9F2-FFA116A4D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518" y="7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DC2D9-0527-BCD8-AAD7-EB35BA37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Duurzaamheid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6CFE0D-60BE-1CC3-D0B9-D5F3DC6F5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/>
              <a:t>Koop niet meer dan nodig is</a:t>
            </a:r>
          </a:p>
          <a:p>
            <a:r>
              <a:rPr lang="nl-NL" sz="2000" dirty="0"/>
              <a:t>Kies zoveel mogelijk voor herbruikbare verpakkingsmaterialen</a:t>
            </a:r>
          </a:p>
          <a:p>
            <a:r>
              <a:rPr lang="nl-NL" sz="2000" dirty="0"/>
              <a:t>Scheid alle afval naar soort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7B0ACF-6EED-D0B5-0C5A-AD40EA925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849754"/>
            <a:ext cx="3960440" cy="2981799"/>
          </a:xfrm>
          <a:prstGeom prst="rect">
            <a:avLst/>
          </a:prstGeom>
        </p:spPr>
      </p:pic>
      <p:pic>
        <p:nvPicPr>
          <p:cNvPr id="6" name="Picture 2" descr="Afbeeldingsresultaat voor plastic soup">
            <a:extLst>
              <a:ext uri="{FF2B5EF4-FFF2-40B4-BE49-F238E27FC236}">
                <a16:creationId xmlns:a16="http://schemas.microsoft.com/office/drawing/2014/main" id="{E849EB02-41A7-7CDA-CEE0-9DF91174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4503"/>
            <a:ext cx="4576554" cy="21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FB09B14-F94F-919E-F489-E2BB8C6E115C}"/>
              </a:ext>
            </a:extLst>
          </p:cNvPr>
          <p:cNvSpPr txBox="1"/>
          <p:nvPr/>
        </p:nvSpPr>
        <p:spPr>
          <a:xfrm>
            <a:off x="457200" y="5877272"/>
            <a:ext cx="303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Plastic soep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C26E82B-983A-A159-1B6A-8DA7DD3C94C6}"/>
              </a:ext>
            </a:extLst>
          </p:cNvPr>
          <p:cNvSpPr txBox="1"/>
          <p:nvPr/>
        </p:nvSpPr>
        <p:spPr>
          <a:xfrm>
            <a:off x="5148064" y="5877272"/>
            <a:ext cx="303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Afvalberg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45733A-7B6D-67B4-8951-D648707EF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18" y="1450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A110F61-EBAB-74D7-C582-378D01142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846004"/>
            <a:ext cx="6383065" cy="20545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FC61C4A-4323-48F6-8AD5-E0EE3A88F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4005064"/>
            <a:ext cx="3324108" cy="223224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3F5FC8D-FDD7-A6FA-3CD3-B281E9D550B0}"/>
              </a:ext>
            </a:extLst>
          </p:cNvPr>
          <p:cNvSpPr txBox="1"/>
          <p:nvPr/>
        </p:nvSpPr>
        <p:spPr>
          <a:xfrm>
            <a:off x="1187624" y="47667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Afval scheiden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F12E5E9-869F-2EB0-B4A8-0F403B44A216}"/>
              </a:ext>
            </a:extLst>
          </p:cNvPr>
          <p:cNvSpPr txBox="1"/>
          <p:nvPr/>
        </p:nvSpPr>
        <p:spPr>
          <a:xfrm>
            <a:off x="6084168" y="3200317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Restafval verbranden energie opwekken</a:t>
            </a:r>
          </a:p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EC5D6F-ED03-CD3A-C2A3-83CF07A72457}"/>
              </a:ext>
            </a:extLst>
          </p:cNvPr>
          <p:cNvSpPr txBox="1"/>
          <p:nvPr/>
        </p:nvSpPr>
        <p:spPr>
          <a:xfrm>
            <a:off x="1187624" y="320031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Hergebruik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5E7B1B9-8068-8DC8-BC15-4056CF3B5B7A}"/>
              </a:ext>
            </a:extLst>
          </p:cNvPr>
          <p:cNvSpPr txBox="1"/>
          <p:nvPr/>
        </p:nvSpPr>
        <p:spPr>
          <a:xfrm>
            <a:off x="3419872" y="320031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Recycling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17CD198-B8DE-4DF2-DFE6-60FD01010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3748666"/>
            <a:ext cx="890996" cy="2488646"/>
          </a:xfrm>
          <a:prstGeom prst="rect">
            <a:avLst/>
          </a:prstGeom>
        </p:spPr>
      </p:pic>
      <p:pic>
        <p:nvPicPr>
          <p:cNvPr id="11" name="Picture 6" descr="Afbeeldingsresultaat voor plastic recycling">
            <a:extLst>
              <a:ext uri="{FF2B5EF4-FFF2-40B4-BE49-F238E27FC236}">
                <a16:creationId xmlns:a16="http://schemas.microsoft.com/office/drawing/2014/main" id="{B8B5EA68-CFF7-BFA1-3A18-21ABE05A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90" y="3678282"/>
            <a:ext cx="1915008" cy="255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B6572C-8309-FA53-8B21-95C5BE8E5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501" y="164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49961"/>
            <a:ext cx="8229600" cy="1143000"/>
          </a:xfrm>
        </p:spPr>
        <p:txBody>
          <a:bodyPr/>
          <a:lstStyle/>
          <a:p>
            <a:r>
              <a:rPr lang="nl-NL" dirty="0"/>
              <a:t>Waarom verpakken?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82008" y="14311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1. Kwaliteitsbehoud </a:t>
            </a:r>
            <a:r>
              <a:rPr lang="nl-NL" sz="2000" dirty="0">
                <a:sym typeface="Wingdings" panose="05000000000000000000" pitchFamily="2" charset="2"/>
              </a:rPr>
              <a:t></a:t>
            </a:r>
            <a:r>
              <a:rPr lang="nl-NL" sz="2000" dirty="0"/>
              <a:t>    houdbaarheid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7" y="2060848"/>
            <a:ext cx="3994941" cy="220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packonline.nl/wp-content/uploads/2012/06/eierdo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3917665"/>
            <a:ext cx="3096344" cy="208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spresso010.nl/attachments/Image/Redbeans_20pakk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40" y="1340768"/>
            <a:ext cx="3508593" cy="196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ingevanhaselen.nl/wp-content/uploads/Voorgesneden-groent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27" y="4653136"/>
            <a:ext cx="3303117" cy="185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7F2EC5-8833-DBBB-0049-53EFA0A3B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704" y="68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3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15" y="1417638"/>
            <a:ext cx="4014195" cy="31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93" y="4190214"/>
            <a:ext cx="1235397" cy="250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2887588" cy="276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683568" y="1196752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2. Aantrekkelijk 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  reclame en informatie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1851390A-65EA-7ECC-80F7-D1553CC47A0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Waarom verpakken?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513BB2-F7EB-6471-B259-DA759B1B0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205" y="126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37" y="1052736"/>
            <a:ext cx="5112568" cy="269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9609"/>
            <a:ext cx="3096344" cy="255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62036"/>
            <a:ext cx="10287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s://www.verpakking.nl/media/branche/snoep-verpakk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7" y="3051118"/>
            <a:ext cx="3523007" cy="23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611560" y="1476744"/>
            <a:ext cx="2040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3. Transporteerbaar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9EBC79FF-8900-9A8B-2DBC-201A5266C1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Waarom verpakken?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B8E4EE-0AB3-D674-0369-2A0EB37C3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413" y="143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Op welke manieren wordt er verpakt?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24744"/>
            <a:ext cx="7934783" cy="337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s://www.nutella.com/nutella-gl-theme/images/custom/Nutell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293096"/>
            <a:ext cx="2180133" cy="218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60" y="4614411"/>
            <a:ext cx="1816371" cy="158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842922"/>
            <a:ext cx="2009601" cy="121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70088" y="6312536"/>
            <a:ext cx="188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Direct om product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851920" y="6275585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Voor opslag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644060" y="6336602"/>
            <a:ext cx="1656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   Voor transport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EF538E-4E60-D0E1-CFCB-FAE961248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204" y="882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7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2C0DE2A-096D-C09F-3539-22B48673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Welke materialen zijn er om te verpakken?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39B2AA5-4D88-7752-7945-02501C4C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84" y="1647079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6FBE370-43E3-4889-2648-0980A527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8" y="2107728"/>
            <a:ext cx="417646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packonline.nl/wp-content/uploads/2012/06/eierdoos.jpg">
            <a:extLst>
              <a:ext uri="{FF2B5EF4-FFF2-40B4-BE49-F238E27FC236}">
                <a16:creationId xmlns:a16="http://schemas.microsoft.com/office/drawing/2014/main" id="{E600884C-3C13-E4F8-DA47-9FD7704E7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24" y="3964544"/>
            <a:ext cx="3096344" cy="208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espresso010.nl/attachments/Image/Redbeans_20pakken.jpg">
            <a:extLst>
              <a:ext uri="{FF2B5EF4-FFF2-40B4-BE49-F238E27FC236}">
                <a16:creationId xmlns:a16="http://schemas.microsoft.com/office/drawing/2014/main" id="{946E3270-002B-1169-DFCD-B6E46B761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83" y="1315639"/>
            <a:ext cx="324802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ingevanhaselen.nl/wp-content/uploads/Voorgesneden-groenten.jpg">
            <a:extLst>
              <a:ext uri="{FF2B5EF4-FFF2-40B4-BE49-F238E27FC236}">
                <a16:creationId xmlns:a16="http://schemas.microsoft.com/office/drawing/2014/main" id="{CD8755EA-86DD-CEFA-0A2C-4F0F9CF0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11" y="4700015"/>
            <a:ext cx="3303117" cy="185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417D62-E5CA-5020-D475-8B56EE9F2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692" y="197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06886-AFF6-2EC3-0465-76CE82015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Blik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4BA6D1-8D70-004D-763E-DCE72377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616410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8D40E6-DA5B-F209-D9EE-888DB8FAB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18" y="64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6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03C33F-4AD2-C021-0526-E16A800D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Glas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0F618F-78A3-E87A-B76C-05262440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817677" cy="383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DB5774-898F-C72B-1CC5-8A637B462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18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40E63-489E-A8C3-78C5-9469026F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Papier/karton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36AA44-B846-DF78-5665-C1FE20CE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88840"/>
            <a:ext cx="3456383" cy="24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DADD5A-070B-5A47-6C3A-F9C61849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3528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8DADE07-A384-FEC5-5EF7-484E9BE6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06937"/>
            <a:ext cx="4886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93AE5B-6ABE-B41B-36B0-9FC7F56AA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518" y="7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167f09-d3e5-4b3c-afb8-50e2cc2b6c90" xsi:nil="true"/>
    <lcf76f155ced4ddcb4097134ff3c332f xmlns="9f758fbe-4140-440d-b639-0e33344f3a90">
      <Terms xmlns="http://schemas.microsoft.com/office/infopath/2007/PartnerControls"/>
    </lcf76f155ced4ddcb4097134ff3c332f>
    <MediaLengthInSeconds xmlns="9f758fbe-4140-440d-b639-0e33344f3a90" xsi:nil="true"/>
    <SharedWithUsers xmlns="6f167f09-d3e5-4b3c-afb8-50e2cc2b6c90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01E3A636536E41902BEB94D1C71361" ma:contentTypeVersion="15" ma:contentTypeDescription="Een nieuw document maken." ma:contentTypeScope="" ma:versionID="9afb04c8a6b846d38b2bd6e6d7ca461c">
  <xsd:schema xmlns:xsd="http://www.w3.org/2001/XMLSchema" xmlns:xs="http://www.w3.org/2001/XMLSchema" xmlns:p="http://schemas.microsoft.com/office/2006/metadata/properties" xmlns:ns2="9f758fbe-4140-440d-b639-0e33344f3a90" xmlns:ns3="6f167f09-d3e5-4b3c-afb8-50e2cc2b6c90" targetNamespace="http://schemas.microsoft.com/office/2006/metadata/properties" ma:root="true" ma:fieldsID="32328c34f84233f74ab743d912bcd9ab" ns2:_="" ns3:_="">
    <xsd:import namespace="9f758fbe-4140-440d-b639-0e33344f3a90"/>
    <xsd:import namespace="6f167f09-d3e5-4b3c-afb8-50e2cc2b6c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58fbe-4140-440d-b639-0e33344f3a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346449d-56df-4cba-80bd-3011eb4130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67f09-d3e5-4b3c-afb8-50e2cc2b6c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1618da7-f1b2-407b-938b-71c3d86ee284}" ma:internalName="TaxCatchAll" ma:readOnly="false" ma:showField="CatchAllData" ma:web="6f167f09-d3e5-4b3c-afb8-50e2cc2b6c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FE2773-1338-4776-909C-2FB1D0A7378A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87056e5-f88d-46d1-9611-a3f4b12c3a07"/>
    <ds:schemaRef ds:uri="http://purl.org/dc/terms/"/>
    <ds:schemaRef ds:uri="http://schemas.openxmlformats.org/package/2006/metadata/core-properties"/>
    <ds:schemaRef ds:uri="8222ef23-ae55-416f-bf35-13fd773054d5"/>
    <ds:schemaRef ds:uri="http://www.w3.org/XML/1998/namespace"/>
    <ds:schemaRef ds:uri="cb72f433-2a8f-4097-ab86-b808acd8df41"/>
    <ds:schemaRef ds:uri="67c2ff78-f7ad-405a-9447-375bb9f2f131"/>
  </ds:schemaRefs>
</ds:datastoreItem>
</file>

<file path=customXml/itemProps2.xml><?xml version="1.0" encoding="utf-8"?>
<ds:datastoreItem xmlns:ds="http://schemas.openxmlformats.org/officeDocument/2006/customXml" ds:itemID="{CF9E739F-2317-433E-A7DE-95D99B9B0950}"/>
</file>

<file path=customXml/itemProps3.xml><?xml version="1.0" encoding="utf-8"?>
<ds:datastoreItem xmlns:ds="http://schemas.openxmlformats.org/officeDocument/2006/customXml" ds:itemID="{14A048F3-A460-457B-9DCE-D10F5EB9D8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97</Words>
  <Application>Microsoft Office PowerPoint</Application>
  <PresentationFormat>Diavoorstelling (4:3)</PresentationFormat>
  <Paragraphs>31</Paragraphs>
  <Slides>13</Slides>
  <Notes>0</Notes>
  <HiddenSlides>0</HiddenSlides>
  <MMClips>12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6" baseType="lpstr">
      <vt:lpstr>Arial</vt:lpstr>
      <vt:lpstr>Calibri</vt:lpstr>
      <vt:lpstr>Kantoorthema</vt:lpstr>
      <vt:lpstr>4.2 Verpakken</vt:lpstr>
      <vt:lpstr>Waarom verpakken?</vt:lpstr>
      <vt:lpstr>PowerPoint-presentatie</vt:lpstr>
      <vt:lpstr>PowerPoint-presentatie</vt:lpstr>
      <vt:lpstr>Op welke manieren wordt er verpakt?</vt:lpstr>
      <vt:lpstr>Welke materialen zijn er om te verpakken?</vt:lpstr>
      <vt:lpstr>Blik</vt:lpstr>
      <vt:lpstr>Glas</vt:lpstr>
      <vt:lpstr>Papier/karton</vt:lpstr>
      <vt:lpstr>Plastic</vt:lpstr>
      <vt:lpstr>Laminaat</vt:lpstr>
      <vt:lpstr>Duurzaamheid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Waarom verpakken?</dc:title>
  <dc:creator>Windows-gebruiker</dc:creator>
  <cp:lastModifiedBy>Mecheline Lips-Maas</cp:lastModifiedBy>
  <cp:revision>73</cp:revision>
  <dcterms:created xsi:type="dcterms:W3CDTF">2017-10-06T12:30:19Z</dcterms:created>
  <dcterms:modified xsi:type="dcterms:W3CDTF">2023-05-31T09:10:47Z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0x0101004501E3A636536E41902BEB94D1C71361</vt:lpwstr>
  </property>
  <property fmtid="{D5CDD505-2E9C-101B-9397-08002B2CF9AE}" pid="3" name="_dlc_DocIdItemGuid">
    <vt:lpwstr>112b3c25-12e4-409b-98e5-eb6f4b7e3257</vt:lpwstr>
  </property>
  <property fmtid="{D5CDD505-2E9C-101B-9397-08002B2CF9AE}" pid="4" name="MediaServiceImageTags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GUID">
    <vt:lpwstr>73505a53-5b58-4725-8d28-30fddb56c35d</vt:lpwstr>
  </property>
</Properties>
</file>